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55" r:id="rId3"/>
    <p:sldId id="356" r:id="rId4"/>
    <p:sldId id="357" r:id="rId5"/>
    <p:sldId id="325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Derivative Applied</a:t>
            </a:r>
            <a:br>
              <a:rPr lang="en-US" dirty="0"/>
            </a:br>
            <a:r>
              <a:rPr lang="en-US" sz="2800" dirty="0"/>
              <a:t>Part 3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5B1581F-C501-4B8B-A212-6853718DF92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708"/>
    </mc:Choice>
    <mc:Fallback>
      <p:transition spd="slow" advTm="470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Derivatives applied Part 3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0168" y="935950"/>
                <a:ext cx="11437513" cy="578486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:r>
                  <a:rPr lang="en-US" b="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1:</a:t>
                </a:r>
              </a:p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The voltage applied across a capacitor of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0.2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𝑢𝐹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was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=5−3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𝑣𝑜𝑙𝑡𝑠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 The energy stored in a capacitor is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𝑤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𝑗𝑜𝑢𝑙𝑒𝑠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.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Find the formula for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𝑑𝑤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in the capacitor.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𝑤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𝐶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𝑣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𝑤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𝐶</m:t>
                        </m:r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(5−3</m:t>
                            </m:r>
                            <m:sSup>
                              <m:sSupPr>
                                <m:ctrlP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𝑤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0.2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𝑢𝐹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(5−3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𝑤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−9</m:t>
                        </m:r>
                      </m:sup>
                    </m:sSup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(5−3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𝑑𝑤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00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−9</m:t>
                        </m:r>
                      </m:sup>
                    </m:sSup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5−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(−6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𝑑𝑤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−1.2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5−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𝑑𝑤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+3.6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</m:t>
                        </m:r>
                      </m:sup>
                    </m:sSup>
                    <m:sSup>
                      <m:sSup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𝑑𝑤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3.6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−6</m:t>
                        </m:r>
                      </m:sup>
                    </m:sSup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−6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−6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0168" y="935950"/>
                <a:ext cx="11437513" cy="5784869"/>
              </a:xfrm>
              <a:blipFill>
                <a:blip r:embed="rId4"/>
                <a:stretch>
                  <a:fillRect l="-1013" t="-13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8FEA0BA-6675-4DAA-B35B-D82D6B565B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8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5838"/>
    </mc:Choice>
    <mc:Fallback>
      <p:transition spd="slow" advTm="1258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Derivatives applied Part 3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0168" y="935950"/>
                <a:ext cx="11437513" cy="578486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:r>
                  <a:rPr lang="en-US" b="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2:</a:t>
                </a:r>
              </a:p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The frequency of a certain crystal oscillator varies with temperature T according to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[1+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𝑘</m:t>
                    </m:r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𝑎</m:t>
                            </m:r>
                          </m:sub>
                        </m:sSub>
                      </m:e>
                    </m:d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]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Where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b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is the frequency at an initial temperature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</m:e>
                      <m:sub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𝑘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is a constant of the crystal. If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𝑇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=55+0.01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how fast does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change when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? 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[1+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𝑘</m:t>
                    </m:r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𝑎</m:t>
                            </m:r>
                          </m:sub>
                        </m:sSub>
                      </m:e>
                    </m:d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]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𝑇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=55+0.01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How fast </a:t>
                </a:r>
                <a14:m>
                  <m:oMath xmlns:m="http://schemas.openxmlformats.org/officeDocument/2006/math">
                    <m:r>
                      <a:rPr lang="en-US" b="0" i="0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f>
                      <m:f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𝑑𝑓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when </a:t>
                </a: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[1+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𝑘</m:t>
                    </m:r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55+0.01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sSub>
                          <m:sSub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𝑇</m:t>
                            </m:r>
                          </m:e>
                          <m:sub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𝑎</m:t>
                            </m:r>
                          </m:sub>
                        </m:sSub>
                      </m:e>
                    </m:d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]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[1+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55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𝑘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+0.01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𝑘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𝑘</m:t>
                    </m:r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]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55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𝑘</m:t>
                    </m:r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+0.01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𝑘</m:t>
                    </m:r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𝑘</m:t>
                    </m:r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f>
                      <m:f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𝑑𝑓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=0.02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𝑘</m:t>
                    </m:r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𝑑𝑓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𝑑𝑡</m:t>
                            </m:r>
                          </m:den>
                        </m:f>
                      </m:e>
                      <m:sub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=10)</m:t>
                        </m:r>
                      </m:sub>
                    </m:sSub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=0.02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𝑘</m:t>
                    </m:r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(10)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𝑑𝑓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𝑑𝑡</m:t>
                            </m:r>
                          </m:den>
                        </m:f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=10)</m:t>
                        </m:r>
                      </m:sub>
                    </m:sSub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=0.2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𝑘</m:t>
                    </m:r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</m:t>
                        </m:r>
                      </m:sub>
                    </m:sSub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0168" y="935950"/>
                <a:ext cx="11437513" cy="5784869"/>
              </a:xfrm>
              <a:blipFill>
                <a:blip r:embed="rId4"/>
                <a:stretch>
                  <a:fillRect l="-906" t="-137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CCA500A-28BC-42CB-9B22-7E8ACC29567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214839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4938"/>
    </mc:Choice>
    <mc:Fallback>
      <p:transition spd="slow" advTm="1449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Derivatives applied Part 3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0168" y="935950"/>
                <a:ext cx="11437513" cy="5784869"/>
              </a:xfrm>
            </p:spPr>
            <p:txBody>
              <a:bodyPr anchor="t"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b="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3:</a:t>
                </a:r>
              </a:p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The wavelength </a:t>
                </a:r>
                <a14:m>
                  <m:oMath xmlns:m="http://schemas.openxmlformats.org/officeDocument/2006/math">
                    <m:r>
                      <a:rPr lang="en-US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𝜆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meters of a radio wave traveling at a speed of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𝑐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8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𝑚𝑒𝑡𝑒𝑟𝑠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varies with the frequency according to </a:t>
                </a:r>
                <a14:m>
                  <m:oMath xmlns:m="http://schemas.openxmlformats.org/officeDocument/2006/math">
                    <m:r>
                      <a:rPr lang="en-US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𝜆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den>
                    </m:f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. If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8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5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7</m:t>
                        </m:r>
                      </m:sup>
                    </m:sSup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h𝑒𝑟𝑡𝑧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.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Find a formula for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𝜆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.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𝜆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𝑐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8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𝑚𝑒𝑡𝑒𝑟𝑠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8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+5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7</m:t>
                        </m:r>
                      </m:sup>
                    </m:sSup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h𝑒𝑟𝑡𝑧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𝜆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=?</m:t>
                    </m:r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𝜆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num>
                      <m:den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8</m:t>
                            </m:r>
                          </m:sup>
                        </m:sSup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+5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7</m:t>
                            </m:r>
                          </m:sup>
                        </m:sSup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</m:den>
                    </m:f>
                  </m:oMath>
                </a14:m>
                <a:endParaRPr lang="en-US" sz="18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𝜆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𝑐</m:t>
                    </m:r>
                    <m:sSup>
                      <m:sSup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[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8</m:t>
                            </m:r>
                          </m:sup>
                        </m:sSup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+5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7</m:t>
                            </m:r>
                          </m:sup>
                        </m:sSup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f>
                              <m:fPr>
                                <m:ctrlP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  <m: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sup>
                        </m:sSup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]</m:t>
                        </m:r>
                      </m:e>
                      <m:sup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sz="18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f>
                      <m:f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𝜆</m:t>
                        </m:r>
                      </m:num>
                      <m:den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𝑐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p>
                      <m:sSup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8</m:t>
                            </m:r>
                          </m:sup>
                        </m:sSup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+5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7</m:t>
                            </m:r>
                          </m:sup>
                        </m:sSup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d>
                              <m:dPr>
                                <m:ctrlP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sz="18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8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18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e>
                            </m:d>
                          </m:sup>
                        </m:sSup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  <m:sup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f>
                      <m:f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)(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5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7</m:t>
                        </m:r>
                      </m:sup>
                    </m:sSup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  <m:sSup>
                      <m:sSup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f>
                          <m:f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sup>
                    </m:sSup>
                  </m:oMath>
                </a14:m>
                <a:endParaRPr lang="en-US" sz="18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f>
                      <m:f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𝜆</m:t>
                        </m:r>
                      </m:num>
                      <m:den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−3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8</m:t>
                        </m:r>
                      </m:sup>
                    </m:sSup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p>
                      <m:sSup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8</m:t>
                            </m:r>
                          </m:sup>
                        </m:sSup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+5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7</m:t>
                            </m:r>
                          </m:sup>
                        </m:sSup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d>
                              <m:dPr>
                                <m:ctrlP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f>
                                  <m:fPr>
                                    <m:ctrlPr>
                                      <a:rPr lang="en-US" sz="18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8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18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e>
                            </m:d>
                          </m:sup>
                        </m:sSup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  <m:sup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25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</m:t>
                        </m:r>
                      </m:sup>
                    </m:sSup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  <m:sSup>
                      <m:sSup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f>
                          <m:f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sup>
                    </m:sSup>
                  </m:oMath>
                </a14:m>
                <a:endParaRPr lang="en-US" sz="18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f>
                      <m:f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𝜆</m:t>
                        </m:r>
                      </m:num>
                      <m:den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8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−3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8</m:t>
                            </m:r>
                          </m:sup>
                        </m:sSup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)(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25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6</m:t>
                            </m:r>
                          </m:sup>
                        </m:sSup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num>
                      <m:den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sSup>
                              <m:sSupPr>
                                <m:ctrlP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8</m:t>
                                </m:r>
                              </m:sup>
                            </m:s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+5</m:t>
                            </m:r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sSup>
                              <m:sSupPr>
                                <m:ctrlP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7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180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8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18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18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18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18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den>
                    </m:f>
                  </m:oMath>
                </a14:m>
                <a:endParaRPr lang="en-US" sz="18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f>
                      <m:f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𝜆</m:t>
                        </m:r>
                      </m:num>
                      <m:den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−7.5</m:t>
                        </m:r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15</m:t>
                            </m:r>
                          </m:sup>
                        </m:sSup>
                      </m:num>
                      <m:den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sSup>
                              <m:sSupPr>
                                <m:ctrlP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8</m:t>
                                </m:r>
                              </m:sup>
                            </m:s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+5</m:t>
                            </m:r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sSup>
                              <m:sSupPr>
                                <m:ctrlP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7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18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18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18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den>
                    </m:f>
                  </m:oMath>
                </a14:m>
                <a:endParaRPr lang="en-US" sz="18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:endParaRPr lang="en-US" sz="18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0168" y="935950"/>
                <a:ext cx="11437513" cy="5784869"/>
              </a:xfrm>
              <a:blipFill>
                <a:blip r:embed="rId4"/>
                <a:stretch>
                  <a:fillRect l="-693" t="-147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C8F7B32-F3F5-428E-9085-9891356884D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540615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656"/>
    </mc:Choice>
    <mc:Fallback>
      <p:transition spd="slow" advTm="1626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Richmond, A. E., &amp; Hecht, G. W. (1995).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Calculus for electronics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New York: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sz="2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54097</TotalTime>
  <Words>447</Words>
  <Application>Microsoft Office PowerPoint</Application>
  <PresentationFormat>Widescreen</PresentationFormat>
  <Paragraphs>54</Paragraphs>
  <Slides>5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Cambria Math</vt:lpstr>
      <vt:lpstr>Century Gothic</vt:lpstr>
      <vt:lpstr>Times New Roman</vt:lpstr>
      <vt:lpstr>Mesh</vt:lpstr>
      <vt:lpstr>Derivative Applied Part 3 </vt:lpstr>
      <vt:lpstr>Derivatives applied Part 3</vt:lpstr>
      <vt:lpstr>Derivatives applied Part 3</vt:lpstr>
      <vt:lpstr>Derivatives applied Part 3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422</cp:revision>
  <dcterms:created xsi:type="dcterms:W3CDTF">2019-08-29T21:54:18Z</dcterms:created>
  <dcterms:modified xsi:type="dcterms:W3CDTF">2020-08-29T21:19:17Z</dcterms:modified>
</cp:coreProperties>
</file>